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2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049FB-64A0-4008-8E9B-F28ECA936BAE}" type="datetimeFigureOut">
              <a:rPr lang="en-US" smtClean="0"/>
              <a:t>2/20/2010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794B-D11F-43BE-B3F5-D1801F71803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049FB-64A0-4008-8E9B-F28ECA936BAE}" type="datetimeFigureOut">
              <a:rPr lang="en-US" smtClean="0"/>
              <a:t>2/20/2010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794B-D11F-43BE-B3F5-D1801F71803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049FB-64A0-4008-8E9B-F28ECA936BAE}" type="datetimeFigureOut">
              <a:rPr lang="en-US" smtClean="0"/>
              <a:t>2/20/2010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794B-D11F-43BE-B3F5-D1801F71803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049FB-64A0-4008-8E9B-F28ECA936BAE}" type="datetimeFigureOut">
              <a:rPr lang="en-US" smtClean="0"/>
              <a:t>2/20/2010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794B-D11F-43BE-B3F5-D1801F71803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049FB-64A0-4008-8E9B-F28ECA936BAE}" type="datetimeFigureOut">
              <a:rPr lang="en-US" smtClean="0"/>
              <a:t>2/20/2010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794B-D11F-43BE-B3F5-D1801F71803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049FB-64A0-4008-8E9B-F28ECA936BAE}" type="datetimeFigureOut">
              <a:rPr lang="en-US" smtClean="0"/>
              <a:t>2/20/2010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794B-D11F-43BE-B3F5-D1801F71803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049FB-64A0-4008-8E9B-F28ECA936BAE}" type="datetimeFigureOut">
              <a:rPr lang="en-US" smtClean="0"/>
              <a:t>2/20/2010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794B-D11F-43BE-B3F5-D1801F71803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049FB-64A0-4008-8E9B-F28ECA936BAE}" type="datetimeFigureOut">
              <a:rPr lang="en-US" smtClean="0"/>
              <a:t>2/20/2010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794B-D11F-43BE-B3F5-D1801F71803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049FB-64A0-4008-8E9B-F28ECA936BAE}" type="datetimeFigureOut">
              <a:rPr lang="en-US" smtClean="0"/>
              <a:t>2/20/2010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794B-D11F-43BE-B3F5-D1801F71803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049FB-64A0-4008-8E9B-F28ECA936BAE}" type="datetimeFigureOut">
              <a:rPr lang="en-US" smtClean="0"/>
              <a:t>2/20/2010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794B-D11F-43BE-B3F5-D1801F71803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049FB-64A0-4008-8E9B-F28ECA936BAE}" type="datetimeFigureOut">
              <a:rPr lang="en-US" smtClean="0"/>
              <a:t>2/20/2010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794B-D11F-43BE-B3F5-D1801F71803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049FB-64A0-4008-8E9B-F28ECA936BAE}" type="datetimeFigureOut">
              <a:rPr lang="en-US" smtClean="0"/>
              <a:t>2/20/2010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2794B-D11F-43BE-B3F5-D1801F71803A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7.png"/><Relationship Id="rId3" Type="http://schemas.openxmlformats.org/officeDocument/2006/relationships/audio" Target="../media/audio5.wav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6.png"/><Relationship Id="rId2" Type="http://schemas.openxmlformats.org/officeDocument/2006/relationships/audio" Target="../media/audio4.wav"/><Relationship Id="rId16" Type="http://schemas.openxmlformats.org/officeDocument/2006/relationships/image" Target="../media/image10.png"/><Relationship Id="rId1" Type="http://schemas.openxmlformats.org/officeDocument/2006/relationships/audio" Target="../media/audio3.wav"/><Relationship Id="rId6" Type="http://schemas.openxmlformats.org/officeDocument/2006/relationships/audio" Target="../media/audio8.wav"/><Relationship Id="rId11" Type="http://schemas.openxmlformats.org/officeDocument/2006/relationships/image" Target="../media/image1.jpeg"/><Relationship Id="rId5" Type="http://schemas.openxmlformats.org/officeDocument/2006/relationships/audio" Target="../media/audio7.wav"/><Relationship Id="rId15" Type="http://schemas.openxmlformats.org/officeDocument/2006/relationships/image" Target="../media/image9.png"/><Relationship Id="rId10" Type="http://schemas.openxmlformats.org/officeDocument/2006/relationships/image" Target="../media/image5.png"/><Relationship Id="rId4" Type="http://schemas.openxmlformats.org/officeDocument/2006/relationships/audio" Target="../media/audio6.wav"/><Relationship Id="rId9" Type="http://schemas.openxmlformats.org/officeDocument/2006/relationships/image" Target="../media/image4.png"/><Relationship Id="rId1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audio16.wav"/><Relationship Id="rId13" Type="http://schemas.openxmlformats.org/officeDocument/2006/relationships/image" Target="../media/image12.png"/><Relationship Id="rId3" Type="http://schemas.openxmlformats.org/officeDocument/2006/relationships/audio" Target="../media/audio11.wav"/><Relationship Id="rId7" Type="http://schemas.openxmlformats.org/officeDocument/2006/relationships/audio" Target="../media/audio15.wav"/><Relationship Id="rId12" Type="http://schemas.openxmlformats.org/officeDocument/2006/relationships/image" Target="../media/image11.png"/><Relationship Id="rId2" Type="http://schemas.openxmlformats.org/officeDocument/2006/relationships/audio" Target="../media/audio10.wav"/><Relationship Id="rId16" Type="http://schemas.openxmlformats.org/officeDocument/2006/relationships/image" Target="../media/image14.png"/><Relationship Id="rId1" Type="http://schemas.openxmlformats.org/officeDocument/2006/relationships/audio" Target="../media/audio9.wav"/><Relationship Id="rId6" Type="http://schemas.openxmlformats.org/officeDocument/2006/relationships/audio" Target="../media/audio14.wav"/><Relationship Id="rId11" Type="http://schemas.openxmlformats.org/officeDocument/2006/relationships/image" Target="../media/image1.jpeg"/><Relationship Id="rId5" Type="http://schemas.openxmlformats.org/officeDocument/2006/relationships/audio" Target="../media/audio13.wav"/><Relationship Id="rId15" Type="http://schemas.openxmlformats.org/officeDocument/2006/relationships/image" Target="../media/image13.png"/><Relationship Id="rId10" Type="http://schemas.openxmlformats.org/officeDocument/2006/relationships/slideLayout" Target="../slideLayouts/slideLayout7.xml"/><Relationship Id="rId4" Type="http://schemas.openxmlformats.org/officeDocument/2006/relationships/audio" Target="../media/audio12.wav"/><Relationship Id="rId9" Type="http://schemas.openxmlformats.org/officeDocument/2006/relationships/audio" Target="../media/audio17.wav"/><Relationship Id="rId1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8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9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science.discovery.com/interactives/literacy/newton/newton.html" TargetMode="External"/><Relationship Id="rId13" Type="http://schemas.openxmlformats.org/officeDocument/2006/relationships/hyperlink" Target="http://www.quia.com/mc/65669.html" TargetMode="External"/><Relationship Id="rId3" Type="http://schemas.openxmlformats.org/officeDocument/2006/relationships/image" Target="../media/image1.jpeg"/><Relationship Id="rId7" Type="http://schemas.openxmlformats.org/officeDocument/2006/relationships/hyperlink" Target="http://teachertech.rice.edu/Participants/louviere/Newton/" TargetMode="External"/><Relationship Id="rId12" Type="http://schemas.openxmlformats.org/officeDocument/2006/relationships/hyperlink" Target="http://www.quia.com/rr/3877.html?AP_rand=775789884" TargetMode="Externa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physics4kids.com/files/motion_laws.html" TargetMode="External"/><Relationship Id="rId11" Type="http://schemas.openxmlformats.org/officeDocument/2006/relationships/hyperlink" Target="http://www.softschools.com/quizzes/science/newtons_laws/quiz384.html" TargetMode="External"/><Relationship Id="rId5" Type="http://schemas.openxmlformats.org/officeDocument/2006/relationships/hyperlink" Target="http://www.astronomy-for-kids-online.com/isaac-newton-biography.html" TargetMode="External"/><Relationship Id="rId10" Type="http://schemas.openxmlformats.org/officeDocument/2006/relationships/hyperlink" Target="http://www.nasa.gov/worldbook/rocket_worldbook.html" TargetMode="External"/><Relationship Id="rId4" Type="http://schemas.openxmlformats.org/officeDocument/2006/relationships/hyperlink" Target="http://www.clas.ufl.edu/users/ufhatch/pages/01-Courses/current-courses/08sr-newton.htm" TargetMode="External"/><Relationship Id="rId9" Type="http://schemas.openxmlformats.org/officeDocument/2006/relationships/hyperlink" Target="http://www.nasa.gov/worldbook/gravitation_worldbook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20.wav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funwithphysicalscience.blogspot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514600"/>
            <a:ext cx="8458200" cy="108585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roadway" pitchFamily="82" charset="0"/>
              </a:rPr>
              <a:t/>
            </a:r>
            <a:br>
              <a:rPr lang="en-US" dirty="0" smtClean="0">
                <a:latin typeface="Broadway" pitchFamily="82" charset="0"/>
              </a:rPr>
            </a:br>
            <a:r>
              <a:rPr lang="en-US" dirty="0" smtClean="0">
                <a:latin typeface="Broadway" pitchFamily="82" charset="0"/>
              </a:rPr>
              <a:t>And the Three Laws of Motion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A Web Quest Journey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160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8</a:t>
            </a:r>
            <a:r>
              <a:rPr 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dirty="0" smtClean="0">
                <a:solidFill>
                  <a:schemeClr val="tx1"/>
                </a:solidFill>
              </a:rPr>
              <a:t> Grade Science ACOS 8:  Identify Newton’s Three Laws of Motion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00348" y="0"/>
            <a:ext cx="4343305" cy="22860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FadeUp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Sir Isaac Newton</a:t>
            </a:r>
            <a:endParaRPr lang="en-US" sz="5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sndAc>
      <p:stSnd>
        <p:snd r:embed="rId3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47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8" cstate="print"/>
          <a:stretch>
            <a:fillRect/>
          </a:stretch>
        </p:blipFill>
        <p:spPr>
          <a:xfrm>
            <a:off x="5486400" y="3276600"/>
            <a:ext cx="304800" cy="304800"/>
          </a:xfrm>
          <a:prstGeom prst="rect">
            <a:avLst/>
          </a:prstGeom>
        </p:spPr>
      </p:pic>
      <p:pic>
        <p:nvPicPr>
          <p:cNvPr id="15" name="You can define distance">
            <a:hlinkClick r:id="" action="ppaction://media"/>
          </p:cNvPr>
          <p:cNvPicPr>
            <a:picLocks noRot="1" noChangeAspect="1"/>
          </p:cNvPicPr>
          <p:nvPr>
            <a:wavAudioFile r:embed="rId2" name="You can define distance"/>
          </p:nvPr>
        </p:nvPicPr>
        <p:blipFill>
          <a:blip r:embed="rId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6" name="You can calculate">
            <a:hlinkClick r:id="" action="ppaction://media"/>
          </p:cNvPr>
          <p:cNvPicPr>
            <a:picLocks noRot="1" noChangeAspect="1"/>
          </p:cNvPicPr>
          <p:nvPr>
            <a:wavAudioFile r:embed="rId3" name="You can calculate"/>
          </p:nvPr>
        </p:nvPicPr>
        <p:blipFill>
          <a:blip r:embed="rId10" cstate="print"/>
          <a:stretch>
            <a:fillRect/>
          </a:stretch>
        </p:blipFill>
        <p:spPr>
          <a:xfrm>
            <a:off x="2971800" y="3276600"/>
            <a:ext cx="304800" cy="3048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051181" y="0"/>
            <a:ext cx="5041638" cy="923330"/>
          </a:xfrm>
          <a:prstGeom prst="rect">
            <a:avLst/>
          </a:prstGeom>
          <a:blipFill>
            <a:blip r:embed="rId11" cstate="print"/>
            <a:tile tx="0" ty="0" sx="100000" sy="100000" flip="none" algn="tl"/>
          </a:blip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Your Background</a:t>
            </a:r>
            <a:endParaRPr lang="en-US" sz="5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71600" y="1219201"/>
            <a:ext cx="6324600" cy="4832092"/>
          </a:xfrm>
          <a:prstGeom prst="rect">
            <a:avLst/>
          </a:prstGeom>
          <a:blipFill>
            <a:blip r:embed="rId11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Broadway" pitchFamily="82" charset="0"/>
              </a:rPr>
              <a:t>You can define distance, displacement, speed, acceleration,  and velocity.  </a:t>
            </a:r>
          </a:p>
          <a:p>
            <a:endParaRPr lang="en-US" sz="2800" dirty="0">
              <a:latin typeface="Broadway" pitchFamily="82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Broadway" pitchFamily="82" charset="0"/>
              </a:rPr>
              <a:t>You can calculate total distance, speed, acceleration, and velocity.</a:t>
            </a:r>
          </a:p>
          <a:p>
            <a:pPr>
              <a:buFont typeface="Arial" pitchFamily="34" charset="0"/>
              <a:buChar char="•"/>
            </a:pPr>
            <a:endParaRPr lang="en-US" sz="2800" dirty="0">
              <a:latin typeface="Broadway" pitchFamily="82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Broadway" pitchFamily="82" charset="0"/>
              </a:rPr>
              <a:t>You can also define and calculate momentum.</a:t>
            </a:r>
          </a:p>
          <a:p>
            <a:pPr>
              <a:buFont typeface="Arial" pitchFamily="34" charset="0"/>
              <a:buChar char="•"/>
            </a:pPr>
            <a:endParaRPr lang="en-US" sz="2800" dirty="0">
              <a:latin typeface="Broadway" pitchFamily="82" charset="0"/>
            </a:endParaRPr>
          </a:p>
        </p:txBody>
      </p:sp>
      <p:pic>
        <p:nvPicPr>
          <p:cNvPr id="1027" name="Picture 3" descr="C:\Users\Dealtree\AppData\Local\Microsoft\Windows\Temporary Internet Files\Content.IE5\DAF5SZM4\MCj04403390000[1]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5105400"/>
            <a:ext cx="2514600" cy="1917403"/>
          </a:xfrm>
          <a:prstGeom prst="rect">
            <a:avLst/>
          </a:prstGeom>
          <a:noFill/>
        </p:spPr>
      </p:pic>
      <p:pic>
        <p:nvPicPr>
          <p:cNvPr id="1028" name="Picture 4" descr="C:\Users\Dealtree\AppData\Local\Microsoft\Windows\Temporary Internet Files\Content.IE5\Q8UA2UQ3\MCj04403450000[1]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77000" y="5029200"/>
            <a:ext cx="2667000" cy="1981200"/>
          </a:xfrm>
          <a:prstGeom prst="rect">
            <a:avLst/>
          </a:prstGeom>
          <a:noFill/>
        </p:spPr>
      </p:pic>
      <p:pic>
        <p:nvPicPr>
          <p:cNvPr id="18" name="Let's review what you">
            <a:hlinkClick r:id="" action="ppaction://media"/>
          </p:cNvPr>
          <p:cNvPicPr>
            <a:picLocks noRot="1" noChangeAspect="1"/>
          </p:cNvPicPr>
          <p:nvPr>
            <a:wavAudioFile r:embed="rId4" name="Let's review what you"/>
          </p:nvPr>
        </p:nvPicPr>
        <p:blipFill>
          <a:blip r:embed="rId1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9" name="momentum">
            <a:hlinkClick r:id="" action="ppaction://media"/>
          </p:cNvPr>
          <p:cNvPicPr>
            <a:picLocks noRot="1" noChangeAspect="1"/>
          </p:cNvPicPr>
          <p:nvPr>
            <a:wavAudioFile r:embed="rId5" name="momentum"/>
          </p:nvPr>
        </p:nvPicPr>
        <p:blipFill>
          <a:blip r:embed="rId1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0" name="You can define">
            <a:hlinkClick r:id="" action="ppaction://media"/>
          </p:cNvPr>
          <p:cNvPicPr>
            <a:picLocks noRot="1" noChangeAspect="1"/>
          </p:cNvPicPr>
          <p:nvPr>
            <a:wavAudioFile r:embed="rId6" name="You can define"/>
          </p:nvPr>
        </p:nvPicPr>
        <p:blipFill>
          <a:blip r:embed="rId1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0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701"/>
                            </p:stCondLst>
                            <p:childTnLst>
                              <p:par>
                                <p:cTn id="2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4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4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grpId="4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15200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200"/>
                            </p:stCondLst>
                            <p:childTnLst>
                              <p:par>
                                <p:cTn id="4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 L 0.25 0  E" pathEditMode="relative" ptsTypes="">
                                      <p:cBhvr>
                                        <p:cTn id="4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4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7200"/>
                            </p:stCondLst>
                            <p:childTnLst>
                              <p:par>
                                <p:cTn id="48" presetID="25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200"/>
                            </p:stCondLst>
                            <p:childTnLst>
                              <p:par>
                                <p:cTn id="59" presetID="2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9200"/>
                            </p:stCondLst>
                            <p:childTnLst>
                              <p:par>
                                <p:cTn id="70" presetID="5" presetClass="exit" presetSubtype="1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heckerboard(across)">
                                      <p:cBhvr>
                                        <p:cTn id="7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9700"/>
                            </p:stCondLst>
                            <p:childTnLst>
                              <p:par>
                                <p:cTn id="74" presetID="5" presetClass="exit" presetSubtype="1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heckerboard(across)">
                                      <p:cBhvr>
                                        <p:cTn id="7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5" presetClass="exit" presetSubtype="1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heckerboard(across)">
                                      <p:cBhvr>
                                        <p:cTn id="78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200"/>
                            </p:stCondLst>
                            <p:childTnLst>
                              <p:par>
                                <p:cTn id="81" presetID="5" presetClass="exit" presetSubtype="1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heckerboard(across)">
                                      <p:cBhvr>
                                        <p:cTn id="82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8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>
                <p:cTn id="8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>
                <p:cTn id="8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>
                <p:cTn id="8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>
                <p:cTn id="8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>
                <p:cTn id="8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  <p:bldLst>
      <p:bldP spid="10" grpId="1" build="allAtOnce" animBg="1"/>
      <p:bldP spid="10" grpId="2" build="allAtOnce" animBg="1"/>
      <p:bldP spid="10" grpId="4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37517" y="0"/>
            <a:ext cx="4868962" cy="923330"/>
          </a:xfrm>
          <a:prstGeom prst="rect">
            <a:avLst/>
          </a:prstGeom>
          <a:blipFill>
            <a:blip r:embed="rId11" cstate="print"/>
            <a:tile tx="0" ty="0" sx="100000" sy="100000" flip="none" algn="tl"/>
          </a:blip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New Vocabulary</a:t>
            </a:r>
            <a:endParaRPr lang="en-US" sz="5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 rot="-600000">
            <a:off x="457200" y="909936"/>
            <a:ext cx="4419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latin typeface="Broadway" pitchFamily="82" charset="0"/>
            </a:endParaRPr>
          </a:p>
          <a:p>
            <a:r>
              <a:rPr lang="en-US" sz="2400" dirty="0" smtClean="0">
                <a:latin typeface="Broadway" pitchFamily="82" charset="0"/>
              </a:rPr>
              <a:t>Let’s take a moment to review some new vocabulary terms for this lesson.</a:t>
            </a:r>
          </a:p>
          <a:p>
            <a:endParaRPr lang="en-US" dirty="0">
              <a:latin typeface="Broadway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600000">
            <a:off x="5246333" y="1503735"/>
            <a:ext cx="3200400" cy="923330"/>
          </a:xfrm>
          <a:prstGeom prst="rect">
            <a:avLst/>
          </a:prstGeom>
          <a:solidFill>
            <a:srgbClr val="FF0000">
              <a:alpha val="60000"/>
            </a:srgb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 Black" pitchFamily="34" charset="0"/>
              </a:rPr>
              <a:t>Inertia-the tendency of an object to resist a change in its motion</a:t>
            </a:r>
            <a:endParaRPr lang="en-US" b="1" dirty="0">
              <a:latin typeface="Arial Black" pitchFamily="34" charset="0"/>
            </a:endParaRPr>
          </a:p>
        </p:txBody>
      </p:sp>
      <p:pic>
        <p:nvPicPr>
          <p:cNvPr id="7" name="Let's take a moment">
            <a:hlinkClick r:id="" action="ppaction://media"/>
          </p:cNvPr>
          <p:cNvPicPr>
            <a:picLocks noRot="1" noChangeAspect="1"/>
          </p:cNvPicPr>
          <p:nvPr>
            <a:wavAudioFile r:embed="rId1" name="Let's take a moment"/>
          </p:nvPr>
        </p:nvPicPr>
        <p:blipFill>
          <a:blip r:embed="rId12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5800" y="3657600"/>
            <a:ext cx="2819400" cy="646331"/>
          </a:xfrm>
          <a:prstGeom prst="rect">
            <a:avLst/>
          </a:prstGeom>
          <a:blipFill>
            <a:blip r:embed="rId11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 Black" pitchFamily="34" charset="0"/>
              </a:rPr>
              <a:t>Force-a push or a pull</a:t>
            </a:r>
            <a:endParaRPr lang="en-US" b="1" dirty="0">
              <a:latin typeface="Arial Black" pitchFamily="34" charset="0"/>
            </a:endParaRPr>
          </a:p>
        </p:txBody>
      </p:sp>
      <p:pic>
        <p:nvPicPr>
          <p:cNvPr id="10" name="inertia">
            <a:hlinkClick r:id="" action="ppaction://media"/>
          </p:cNvPr>
          <p:cNvPicPr>
            <a:picLocks noRot="1" noChangeAspect="1"/>
          </p:cNvPicPr>
          <p:nvPr>
            <a:wavAudioFile r:embed="rId2" name="inertia"/>
          </p:nvPr>
        </p:nvPicPr>
        <p:blipFill>
          <a:blip r:embed="rId1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1" name="force">
            <a:hlinkClick r:id="" action="ppaction://media"/>
          </p:cNvPr>
          <p:cNvPicPr>
            <a:picLocks noRot="1" noChangeAspect="1"/>
          </p:cNvPicPr>
          <p:nvPr>
            <a:wavAudioFile r:embed="rId3" name="force"/>
          </p:nvPr>
        </p:nvPicPr>
        <p:blipFill>
          <a:blip r:embed="rId1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rot="-600000">
            <a:off x="6400800" y="5199460"/>
            <a:ext cx="220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 Black" pitchFamily="34" charset="0"/>
              </a:rPr>
              <a:t>Gravity-force of attraction between two objects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600000">
            <a:off x="304800" y="5181600"/>
            <a:ext cx="2438400" cy="1200329"/>
          </a:xfrm>
          <a:prstGeom prst="rect">
            <a:avLst/>
          </a:prstGeom>
          <a:solidFill>
            <a:srgbClr val="FF0000">
              <a:alpha val="60000"/>
            </a:srgbClr>
          </a:solidFill>
          <a:scene3d>
            <a:camera prst="orthographicFront">
              <a:rot lat="600000" lon="0" rev="0"/>
            </a:camera>
            <a:lightRig rig="threePt" dir="t"/>
          </a:scene3d>
        </p:spPr>
        <p:txBody>
          <a:bodyPr wrap="square" rtlCol="0">
            <a:spAutoFit/>
            <a:flatTx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 Black" pitchFamily="34" charset="0"/>
              </a:rPr>
              <a:t>Weight-measure of the force of gravity on an object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62400" y="5486401"/>
            <a:ext cx="1828800" cy="1200329"/>
          </a:xfrm>
          <a:prstGeom prst="rect">
            <a:avLst/>
          </a:prstGeom>
          <a:blipFill>
            <a:blip r:embed="rId11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 Black" pitchFamily="34" charset="0"/>
              </a:rPr>
              <a:t>Mass-the amount of matter in an object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91200" y="3124200"/>
            <a:ext cx="2667000" cy="1477328"/>
          </a:xfrm>
          <a:prstGeom prst="rect">
            <a:avLst/>
          </a:prstGeom>
          <a:blipFill>
            <a:blip r:embed="rId11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 Black" pitchFamily="34" charset="0"/>
              </a:rPr>
              <a:t>Friction-force that acts to resist sliding between two touching surfaces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81400" y="2819400"/>
            <a:ext cx="1981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 Black" pitchFamily="34" charset="0"/>
              </a:rPr>
              <a:t>Net force-the combination of all of the forces acting on an object</a:t>
            </a:r>
            <a:endParaRPr lang="en-US" dirty="0">
              <a:latin typeface="Arial Black" pitchFamily="34" charset="0"/>
            </a:endParaRPr>
          </a:p>
        </p:txBody>
      </p:sp>
      <p:pic>
        <p:nvPicPr>
          <p:cNvPr id="17" name="net force">
            <a:hlinkClick r:id="" action="ppaction://media"/>
          </p:cNvPr>
          <p:cNvPicPr>
            <a:picLocks noRot="1" noChangeAspect="1"/>
          </p:cNvPicPr>
          <p:nvPr>
            <a:wavAudioFile r:embed="rId4" name="net force"/>
          </p:nvPr>
        </p:nvPicPr>
        <p:blipFill>
          <a:blip r:embed="rId1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8" name="friction">
            <a:hlinkClick r:id="" action="ppaction://media"/>
          </p:cNvPr>
          <p:cNvPicPr>
            <a:picLocks noRot="1" noChangeAspect="1"/>
          </p:cNvPicPr>
          <p:nvPr>
            <a:wavAudioFile r:embed="rId5" name="friction"/>
          </p:nvPr>
        </p:nvPicPr>
        <p:blipFill>
          <a:blip r:embed="rId1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9" name="weight">
            <a:hlinkClick r:id="" action="ppaction://media"/>
          </p:cNvPr>
          <p:cNvPicPr>
            <a:picLocks noRot="1" noChangeAspect="1"/>
          </p:cNvPicPr>
          <p:nvPr>
            <a:wavAudioFile r:embed="rId6" name="weight"/>
          </p:nvPr>
        </p:nvPicPr>
        <p:blipFill>
          <a:blip r:embed="rId1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0" name="mass">
            <a:hlinkClick r:id="" action="ppaction://media"/>
          </p:cNvPr>
          <p:cNvPicPr>
            <a:picLocks noRot="1" noChangeAspect="1"/>
          </p:cNvPicPr>
          <p:nvPr>
            <a:wavAudioFile r:embed="rId7" name="mass"/>
          </p:nvPr>
        </p:nvPicPr>
        <p:blipFill>
          <a:blip r:embed="rId1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1" name="gravity">
            <a:hlinkClick r:id="" action="ppaction://media"/>
          </p:cNvPr>
          <p:cNvPicPr>
            <a:picLocks noRot="1" noChangeAspect="1"/>
          </p:cNvPicPr>
          <p:nvPr>
            <a:wavAudioFile r:embed="rId8" name="gravity"/>
          </p:nvPr>
        </p:nvPicPr>
        <p:blipFill>
          <a:blip r:embed="rId1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048000" y="4572000"/>
            <a:ext cx="2590800" cy="646331"/>
          </a:xfrm>
          <a:prstGeom prst="rect">
            <a:avLst/>
          </a:prstGeom>
          <a:solidFill>
            <a:srgbClr val="FF0000">
              <a:alpha val="60000"/>
            </a:srgb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 Black" pitchFamily="34" charset="0"/>
              </a:rPr>
              <a:t>Thrust-force that lifts a rocket</a:t>
            </a:r>
            <a:endParaRPr lang="en-US" dirty="0">
              <a:latin typeface="Arial Black" pitchFamily="34" charset="0"/>
            </a:endParaRPr>
          </a:p>
        </p:txBody>
      </p:sp>
      <p:pic>
        <p:nvPicPr>
          <p:cNvPr id="23" name="thrust">
            <a:hlinkClick r:id="" action="ppaction://media"/>
          </p:cNvPr>
          <p:cNvPicPr>
            <a:picLocks noRot="1" noChangeAspect="1"/>
          </p:cNvPicPr>
          <p:nvPr>
            <a:wavAudioFile r:embed="rId9" name="thrust"/>
          </p:nvPr>
        </p:nvPicPr>
        <p:blipFill>
          <a:blip r:embed="rId1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522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72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92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64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244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8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170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78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90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68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166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341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8" dur="2020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7361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5" dur="1840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9201"/>
                            </p:stCondLst>
                            <p:childTnLst>
                              <p:par>
                                <p:cTn id="6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2" dur="254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7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>
                <p:cTn id="7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7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>
                <p:cTn id="7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>
                <p:cTn id="7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>
                <p:cTn id="7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>
                <p:cTn id="8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audio>
              <p:cMediaNode>
                <p:cTn id="8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  <p:bldLst>
      <p:bldP spid="4" grpId="0"/>
      <p:bldP spid="4" grpId="1"/>
      <p:bldP spid="6" grpId="0" animBg="1"/>
      <p:bldP spid="9" grpId="0" animBg="1"/>
      <p:bldP spid="12" grpId="0"/>
      <p:bldP spid="13" grpId="0" animBg="1"/>
      <p:bldP spid="14" grpId="0" animBg="1"/>
      <p:bldP spid="15" grpId="0" animBg="1"/>
      <p:bldP spid="16" grpId="0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85331" y="0"/>
            <a:ext cx="3773341" cy="92333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Introduction</a:t>
            </a:r>
            <a:endParaRPr lang="en-US" sz="5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 rot="-600000">
            <a:off x="633061" y="792752"/>
            <a:ext cx="2438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 Black" pitchFamily="34" charset="0"/>
              </a:rPr>
              <a:t>Why is Sir Isaac Newton one of the most famous and well respected scientists of all time? 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52800" y="1066800"/>
            <a:ext cx="2819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 Black" pitchFamily="34" charset="0"/>
              </a:rPr>
              <a:t>How can a satellite orbit a planet without falling to the planet’s surface?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600000">
            <a:off x="6705600" y="1066800"/>
            <a:ext cx="182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 Black" pitchFamily="34" charset="0"/>
              </a:rPr>
              <a:t>How do rockets launch into space? 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0" y="2362200"/>
            <a:ext cx="29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dirty="0" smtClean="0">
                <a:latin typeface="Arial Black" pitchFamily="34" charset="0"/>
              </a:rPr>
              <a:t>What is the mysterious phenomenon that causes motion?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0" y="4114800"/>
            <a:ext cx="731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roadway" pitchFamily="82" charset="0"/>
              </a:rPr>
              <a:t>Are you wondering why do you need to learn about some old dead guy? </a:t>
            </a:r>
            <a:r>
              <a:rPr lang="en-US" dirty="0">
                <a:latin typeface="Broadway" pitchFamily="82" charset="0"/>
              </a:rPr>
              <a:t> </a:t>
            </a:r>
            <a:r>
              <a:rPr lang="en-US" dirty="0" smtClean="0">
                <a:latin typeface="Broadway" pitchFamily="82" charset="0"/>
              </a:rPr>
              <a:t>Have you ever wondered about some of the questions above?   If so, follow this web quest to find the answers  to these questions and more.</a:t>
            </a:r>
            <a:endParaRPr lang="en-US" dirty="0" smtClean="0">
              <a:latin typeface="Broadway" pitchFamily="82" charset="0"/>
            </a:endParaRPr>
          </a:p>
        </p:txBody>
      </p:sp>
      <p:pic>
        <p:nvPicPr>
          <p:cNvPr id="9" name="Picture 2" descr="C:\Users\Dealtree\AppData\Local\Microsoft\Windows\Temporary Internet Files\Content.IE5\DAF5SZM4\MCj0083231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65746" y="5031943"/>
            <a:ext cx="1578254" cy="1826057"/>
          </a:xfrm>
          <a:prstGeom prst="rect">
            <a:avLst/>
          </a:prstGeom>
          <a:noFill/>
        </p:spPr>
      </p:pic>
      <p:pic>
        <p:nvPicPr>
          <p:cNvPr id="10" name="Picture 2" descr="C:\Users\Dealtree\AppData\Local\Microsoft\Windows\Temporary Internet Files\Content.IE5\DAF5SZM4\MCj0083231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31943"/>
            <a:ext cx="1578254" cy="1826057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bomb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05804" y="0"/>
            <a:ext cx="3132396" cy="92333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Procedure</a:t>
            </a:r>
            <a:endParaRPr lang="en-US" sz="5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0600" y="1295400"/>
            <a:ext cx="6781800" cy="5570756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>
                <a:latin typeface="Broadway" pitchFamily="82" charset="0"/>
              </a:rPr>
              <a:t>You will conduct an investigation into the life and accomplishments of Sir Isaac Newton using the given websites.  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>
              <a:latin typeface="Broadway" pitchFamily="82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latin typeface="Broadway" pitchFamily="82" charset="0"/>
              </a:rPr>
              <a:t>Using these websites, you will complete a </a:t>
            </a:r>
            <a:r>
              <a:rPr lang="en-US" sz="1600" dirty="0" err="1" smtClean="0">
                <a:latin typeface="Broadway" pitchFamily="82" charset="0"/>
              </a:rPr>
              <a:t>questionaire</a:t>
            </a:r>
            <a:r>
              <a:rPr lang="en-US" sz="1600" dirty="0" smtClean="0">
                <a:latin typeface="Broadway" pitchFamily="82" charset="0"/>
              </a:rPr>
              <a:t> about Sir Isaac Newton and the three laws of motion.</a:t>
            </a:r>
          </a:p>
          <a:p>
            <a:pPr>
              <a:buFont typeface="Arial" pitchFamily="34" charset="0"/>
              <a:buChar char="•"/>
            </a:pPr>
            <a:endParaRPr lang="en-US" sz="1600" dirty="0">
              <a:latin typeface="Broadway" pitchFamily="82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latin typeface="Broadway" pitchFamily="82" charset="0"/>
              </a:rPr>
              <a:t>You will put a post on our class blog as part of our discussion of this web quest.  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>
              <a:latin typeface="Broadway" pitchFamily="82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latin typeface="Broadway" pitchFamily="82" charset="0"/>
              </a:rPr>
              <a:t>At the end of this web quest, I will assign you a partner.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>
              <a:latin typeface="Broadway" pitchFamily="82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latin typeface="Broadway" pitchFamily="82" charset="0"/>
              </a:rPr>
              <a:t>You will use your web quest information to complete a comparison chart with your partner.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>
              <a:latin typeface="Broadway" pitchFamily="82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latin typeface="Broadway" pitchFamily="82" charset="0"/>
              </a:rPr>
              <a:t>You will work with your partner to create a </a:t>
            </a:r>
            <a:r>
              <a:rPr lang="en-US" sz="1600" dirty="0" err="1" smtClean="0">
                <a:latin typeface="Broadway" pitchFamily="82" charset="0"/>
              </a:rPr>
              <a:t>glogster</a:t>
            </a:r>
            <a:r>
              <a:rPr lang="en-US" sz="1600" dirty="0" smtClean="0">
                <a:latin typeface="Broadway" pitchFamily="82" charset="0"/>
              </a:rPr>
              <a:t> poster explaining the three laws of motion and demonstrating a creative example of each of the laws of motion.</a:t>
            </a:r>
          </a:p>
          <a:p>
            <a:endParaRPr lang="en-US" sz="1600" dirty="0">
              <a:latin typeface="Broadway" pitchFamily="82" charset="0"/>
            </a:endParaRPr>
          </a:p>
          <a:p>
            <a:endParaRPr lang="en-US" sz="1600" dirty="0" smtClean="0">
              <a:latin typeface="Broadway" pitchFamily="82" charset="0"/>
            </a:endParaRPr>
          </a:p>
          <a:p>
            <a:endParaRPr lang="en-US" dirty="0">
              <a:latin typeface="Broadway" pitchFamily="82" charset="0"/>
            </a:endParaRPr>
          </a:p>
          <a:p>
            <a:endParaRPr lang="en-US" dirty="0">
              <a:latin typeface="Broadway" pitchFamily="82" charset="0"/>
            </a:endParaRPr>
          </a:p>
        </p:txBody>
      </p:sp>
      <p:pic>
        <p:nvPicPr>
          <p:cNvPr id="2050" name="Picture 2" descr="C:\Users\Dealtree\AppData\Local\Microsoft\Windows\Temporary Internet Files\Content.IE5\0OGQPYW8\MCj0089216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5638800"/>
            <a:ext cx="1600200" cy="1219200"/>
          </a:xfrm>
          <a:prstGeom prst="rect">
            <a:avLst/>
          </a:prstGeom>
          <a:noFill/>
        </p:spPr>
      </p:pic>
      <p:pic>
        <p:nvPicPr>
          <p:cNvPr id="2051" name="Picture 3" descr="C:\Users\Dealtree\AppData\Local\Microsoft\Windows\Temporary Internet Files\Content.IE5\CUF2ADBU\MCj0083257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638800"/>
            <a:ext cx="1524000" cy="1219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 rot="-540000">
            <a:off x="130833" y="283336"/>
            <a:ext cx="27809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You will have 2 days to complete this web quest.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540000">
            <a:off x="6681629" y="517603"/>
            <a:ext cx="2028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Work hard.  Stay on task.</a:t>
            </a:r>
            <a:endParaRPr lang="en-US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1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" dur="1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05390" y="0"/>
            <a:ext cx="4533229" cy="92333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Your Resources</a:t>
            </a:r>
            <a:endParaRPr lang="en-US" sz="5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600200"/>
            <a:ext cx="891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>
                <a:latin typeface="Broadway" pitchFamily="82" charset="0"/>
              </a:rPr>
              <a:t>Visit the following websites to find your information:</a:t>
            </a:r>
            <a:endParaRPr lang="en-US" sz="1600" dirty="0">
              <a:latin typeface="Broadway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143000"/>
            <a:ext cx="883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>
                <a:latin typeface="Broadway" pitchFamily="82" charset="0"/>
              </a:rPr>
              <a:t>You should have a handout titled, “Sir Isaac Newton and the Three Laws of Motion.”</a:t>
            </a:r>
            <a:endParaRPr lang="en-US" sz="1600" dirty="0">
              <a:latin typeface="Broadway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2057400"/>
            <a:ext cx="8077200" cy="418576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hlinkClick r:id="rId4"/>
              </a:rPr>
              <a:t>http://www.clas.ufl.edu/users/ufhatch/pages/01-Courses/current-courses/08sr-newton.htm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>
                <a:hlinkClick r:id="rId5"/>
              </a:rPr>
              <a:t>http://www.astronomy-for-kids-online.com/isaac-newton-biography.html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>
                <a:hlinkClick r:id="rId6"/>
              </a:rPr>
              <a:t>http://www.physics4kids.com/files/motion_laws.html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>
                <a:hlinkClick r:id="rId7"/>
              </a:rPr>
              <a:t>http://teachertech.rice.edu/Participants/louviere/Newton/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u="sng" dirty="0" smtClean="0">
                <a:hlinkClick r:id="rId8"/>
              </a:rPr>
              <a:t>http://science.discovery.com/interactives/literacy/newton/newton.html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>
                <a:hlinkClick r:id="rId9"/>
              </a:rPr>
              <a:t>http://www.nasa.gov/worldbook/gravitation_worldbook.html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>
                <a:hlinkClick r:id="rId10"/>
              </a:rPr>
              <a:t>http://www.nasa.gov/worldbook/rocket_worldbook.html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>
                <a:hlinkClick r:id="rId11"/>
              </a:rPr>
              <a:t>http://www.softschools.com/quizzes/science/newtons_laws/quiz384.html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>
                <a:hlinkClick r:id="rId12"/>
              </a:rPr>
              <a:t>http://www.quia.com/rr/3877.html?AP_rand=775789884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>
                <a:hlinkClick r:id="rId13"/>
              </a:rPr>
              <a:t>http://www.quia.com/mc/65669.html</a:t>
            </a:r>
            <a:endParaRPr lang="en-US" sz="14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52400" y="6324600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>
                <a:latin typeface="Broadway" pitchFamily="82" charset="0"/>
              </a:rPr>
              <a:t>Remember to right mouse click and choose “open hyperlink” to open the pages.</a:t>
            </a:r>
            <a:endParaRPr lang="en-US" sz="1600" dirty="0">
              <a:latin typeface="Broadway" pitchFamily="82" charset="0"/>
            </a:endParaRPr>
          </a:p>
        </p:txBody>
      </p:sp>
    </p:spTree>
  </p:cSld>
  <p:clrMapOvr>
    <a:masterClrMapping/>
  </p:clrMapOvr>
  <p:transition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75677" y="0"/>
            <a:ext cx="3592650" cy="92333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Conclusions</a:t>
            </a:r>
            <a:endParaRPr lang="en-US" sz="5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990600"/>
            <a:ext cx="8839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roadway" pitchFamily="82" charset="0"/>
              </a:rPr>
              <a:t>You have learned a lot about Newton and the three laws of motion!  For homework, put a post on the class blog for each of the following question prompts:</a:t>
            </a:r>
            <a:endParaRPr lang="en-US" dirty="0">
              <a:latin typeface="Broadway" pitchFamily="82" charset="0"/>
            </a:endParaRPr>
          </a:p>
          <a:p>
            <a:pPr marL="342900" indent="-342900">
              <a:buAutoNum type="arabicPeriod"/>
            </a:pPr>
            <a:r>
              <a:rPr lang="en-US" dirty="0" smtClean="0">
                <a:latin typeface="Broadway" pitchFamily="82" charset="0"/>
              </a:rPr>
              <a:t>After reviewing the information, do you think that Sir Isaac Newton is worthy of all the attention that his discoveries get?  Why or why not?</a:t>
            </a:r>
          </a:p>
          <a:p>
            <a:pPr marL="342900" indent="-342900">
              <a:buAutoNum type="arabicPeriod"/>
            </a:pPr>
            <a:r>
              <a:rPr lang="en-US" dirty="0" smtClean="0">
                <a:latin typeface="Broadway" pitchFamily="82" charset="0"/>
              </a:rPr>
              <a:t>Did Sir Isaac Newton’s relationship with his stepfather surprise you?  Why or why not?</a:t>
            </a:r>
          </a:p>
          <a:p>
            <a:pPr marL="342900" indent="-342900">
              <a:buAutoNum type="arabicPeriod"/>
            </a:pPr>
            <a:r>
              <a:rPr lang="en-US" dirty="0" smtClean="0">
                <a:latin typeface="Broadway" pitchFamily="82" charset="0"/>
              </a:rPr>
              <a:t>What law of motion explains how you can hold your pen to write?</a:t>
            </a:r>
          </a:p>
          <a:p>
            <a:pPr marL="342900" indent="-342900">
              <a:buAutoNum type="arabicPeriod"/>
            </a:pPr>
            <a:r>
              <a:rPr lang="en-US" dirty="0" smtClean="0">
                <a:latin typeface="Broadway" pitchFamily="82" charset="0"/>
              </a:rPr>
              <a:t>What is inertia anyway?</a:t>
            </a:r>
          </a:p>
          <a:p>
            <a:pPr marL="342900" indent="-342900">
              <a:buAutoNum type="arabicPeriod"/>
            </a:pPr>
            <a:r>
              <a:rPr lang="en-US" dirty="0" smtClean="0">
                <a:latin typeface="Broadway" pitchFamily="82" charset="0"/>
              </a:rPr>
              <a:t>Which law explains the relationship between force, mass, and acceleration?</a:t>
            </a:r>
            <a:endParaRPr lang="en-US" dirty="0">
              <a:latin typeface="Broadway" pitchFamily="82" charset="0"/>
            </a:endParaRPr>
          </a:p>
          <a:p>
            <a:pPr marL="342900" indent="-342900">
              <a:buFontTx/>
              <a:buAutoNum type="arabicPeriod"/>
            </a:pPr>
            <a:r>
              <a:rPr lang="en-US" dirty="0" smtClean="0">
                <a:latin typeface="Broadway" pitchFamily="82" charset="0"/>
              </a:rPr>
              <a:t>How can a satellite orbit a planet without falling to the planet’s surface?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>
                <a:latin typeface="Broadway" pitchFamily="82" charset="0"/>
              </a:rPr>
              <a:t>What causes motion or a change in motion?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>
                <a:latin typeface="Broadway" pitchFamily="82" charset="0"/>
              </a:rPr>
              <a:t>What law describes how a rocket launches into space?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>
                <a:latin typeface="Broadway" pitchFamily="82" charset="0"/>
              </a:rPr>
              <a:t>Can you think of how you would calculate your weight using Newton’s Second Law of Motion?</a:t>
            </a:r>
            <a:endParaRPr lang="en-US" dirty="0" smtClean="0">
              <a:latin typeface="Broadway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6324600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http://funwithphysicalscience.blogspot.com/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04800" y="6019800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Here is the link to our classroom blog:</a:t>
            </a:r>
            <a:endParaRPr lang="en-US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612</Words>
  <Application>Microsoft Office PowerPoint</Application>
  <PresentationFormat>On-screen Show (4:3)</PresentationFormat>
  <Paragraphs>78</Paragraphs>
  <Slides>7</Slides>
  <Notes>0</Notes>
  <HiddenSlides>0</HiddenSlides>
  <MMClips>16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 And the Three Laws of Motion A Web Quest Journey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Web Quest Journey</dc:title>
  <dc:creator>Dealtree</dc:creator>
  <cp:lastModifiedBy>Dealtree</cp:lastModifiedBy>
  <cp:revision>43</cp:revision>
  <dcterms:created xsi:type="dcterms:W3CDTF">2010-02-20T14:05:46Z</dcterms:created>
  <dcterms:modified xsi:type="dcterms:W3CDTF">2010-02-20T22:31:45Z</dcterms:modified>
</cp:coreProperties>
</file>